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9" r:id="rId2"/>
    <p:sldId id="278" r:id="rId3"/>
    <p:sldId id="390" r:id="rId4"/>
    <p:sldId id="448" r:id="rId5"/>
    <p:sldId id="449" r:id="rId6"/>
    <p:sldId id="450" r:id="rId7"/>
    <p:sldId id="451" r:id="rId8"/>
    <p:sldId id="452" r:id="rId9"/>
    <p:sldId id="453" r:id="rId10"/>
    <p:sldId id="457" r:id="rId11"/>
    <p:sldId id="458" r:id="rId12"/>
    <p:sldId id="454" r:id="rId13"/>
    <p:sldId id="455" r:id="rId14"/>
    <p:sldId id="456" r:id="rId15"/>
    <p:sldId id="459" r:id="rId16"/>
    <p:sldId id="461" r:id="rId17"/>
    <p:sldId id="462" r:id="rId18"/>
    <p:sldId id="463" r:id="rId19"/>
    <p:sldId id="464" r:id="rId20"/>
    <p:sldId id="465" r:id="rId21"/>
    <p:sldId id="466" r:id="rId22"/>
    <p:sldId id="467" r:id="rId23"/>
    <p:sldId id="468" r:id="rId24"/>
    <p:sldId id="469" r:id="rId25"/>
    <p:sldId id="470" r:id="rId26"/>
    <p:sldId id="475" r:id="rId27"/>
    <p:sldId id="471" r:id="rId28"/>
    <p:sldId id="472" r:id="rId29"/>
    <p:sldId id="473" r:id="rId30"/>
    <p:sldId id="474" r:id="rId31"/>
    <p:sldId id="476" r:id="rId32"/>
    <p:sldId id="477" r:id="rId33"/>
    <p:sldId id="478" r:id="rId34"/>
    <p:sldId id="479" r:id="rId35"/>
    <p:sldId id="480" r:id="rId36"/>
    <p:sldId id="481" r:id="rId37"/>
    <p:sldId id="482" r:id="rId38"/>
    <p:sldId id="483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36B8"/>
    <a:srgbClr val="DA32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357" autoAdjust="0"/>
  </p:normalViewPr>
  <p:slideViewPr>
    <p:cSldViewPr>
      <p:cViewPr varScale="1">
        <p:scale>
          <a:sx n="65" d="100"/>
          <a:sy n="65" d="100"/>
        </p:scale>
        <p:origin x="-5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243A5-68AC-4536-866E-C0288350B34F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21CB4-D4C8-40F7-AE76-D2FFF6D9113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93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B4E8-691F-481A-B196-BAF76F5BB21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21CB4-D4C8-40F7-AE76-D2FFF6D9113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40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21CB4-D4C8-40F7-AE76-D2FFF6D9113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44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52601"/>
            <a:ext cx="8229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EE17-CFAB-4D26-B63C-0014F2997EC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CEBB-2B45-44E7-9A9C-6831F2A34C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1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20C39-F986-40B2-87AC-51682A050D14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70D4A-ED7E-408D-A922-5EC2498F6E9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74" y="1456448"/>
            <a:ext cx="6618042" cy="441095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-152400" y="609600"/>
            <a:ext cx="7288695" cy="67793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214176" tIns="107087" rIns="214176" bIns="107087" rtlCol="0">
            <a:spAutoFit/>
          </a:bodyPr>
          <a:lstStyle/>
          <a:p>
            <a:r>
              <a:rPr lang="en-US" sz="3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id-ID" sz="3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tletik</a:t>
            </a:r>
            <a:endParaRPr lang="en-US" sz="3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4" name="Group 19"/>
          <p:cNvGrpSpPr/>
          <p:nvPr/>
        </p:nvGrpSpPr>
        <p:grpSpPr>
          <a:xfrm>
            <a:off x="4540155" y="935509"/>
            <a:ext cx="4151243" cy="4381614"/>
            <a:chOff x="10081260" y="3619149"/>
            <a:chExt cx="9547860" cy="10515876"/>
          </a:xfrm>
        </p:grpSpPr>
        <p:sp>
          <p:nvSpPr>
            <p:cNvPr id="24" name="Rectangle 23"/>
            <p:cNvSpPr/>
            <p:nvPr/>
          </p:nvSpPr>
          <p:spPr>
            <a:xfrm>
              <a:off x="10165079" y="4604162"/>
              <a:ext cx="9372600" cy="9530863"/>
            </a:xfrm>
            <a:prstGeom prst="rect">
              <a:avLst/>
            </a:prstGeom>
            <a:effectLst>
              <a:glow rad="228600">
                <a:schemeClr val="bg1">
                  <a:alpha val="40000"/>
                </a:schemeClr>
              </a:glow>
            </a:effectLst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lIns="214226" tIns="107113" rIns="214226" bIns="107113" numCol="1">
              <a:spAutoFit/>
            </a:bodyPr>
            <a:lstStyle/>
            <a:p>
              <a:pPr marL="317365" indent="-317365" eaLnBrk="0" hangingPunct="0">
                <a:spcBef>
                  <a:spcPts val="600"/>
                </a:spcBef>
                <a:buFont typeface="Wingdings" pitchFamily="2" charset="2"/>
                <a:buChar char="§"/>
              </a:pPr>
              <a:r>
                <a:rPr lang="id-ID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Memahami hakikat jalancepat, lari sambung/estapet, lompat jangkit, dan lempar cakram.</a:t>
              </a:r>
            </a:p>
            <a:p>
              <a:pPr marL="317365" indent="-317365" eaLnBrk="0" hangingPunct="0">
                <a:spcBef>
                  <a:spcPts val="600"/>
                </a:spcBef>
                <a:buFont typeface="Wingdings" pitchFamily="2" charset="2"/>
                <a:buChar char="§"/>
              </a:pPr>
              <a:r>
                <a:rPr lang="id-ID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Memahami dan mempraktikkan perlombaan jalan cepat dan lari sambung/estapet</a:t>
              </a:r>
              <a:r>
                <a:rPr lang="en-US" sz="1600" dirty="0" smtClean="0">
                  <a:latin typeface="Arial" pitchFamily="34" charset="0"/>
                  <a:cs typeface="Arial" pitchFamily="34" charset="0"/>
                </a:rPr>
                <a:t>. </a:t>
              </a:r>
              <a:endParaRPr lang="en-US" sz="1600" dirty="0">
                <a:latin typeface="Arial" pitchFamily="34" charset="0"/>
                <a:cs typeface="Arial" pitchFamily="34" charset="0"/>
              </a:endParaRPr>
            </a:p>
            <a:p>
              <a:pPr marL="317365" indent="-317365" eaLnBrk="0" hangingPunct="0">
                <a:spcBef>
                  <a:spcPts val="600"/>
                </a:spcBef>
                <a:buFont typeface="Wingdings" pitchFamily="2" charset="2"/>
                <a:buChar char="§"/>
              </a:pPr>
              <a:r>
                <a:rPr lang="id-ID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Memahami dan mempraktikkan keterampilan gerak lompat jangkit dan lempar cakram.</a:t>
              </a:r>
            </a:p>
            <a:p>
              <a:pPr marL="317365" indent="-317365" eaLnBrk="0" hangingPunct="0">
                <a:spcBef>
                  <a:spcPts val="600"/>
                </a:spcBef>
                <a:buFont typeface="Wingdings" pitchFamily="2" charset="2"/>
                <a:buChar char="§"/>
              </a:pPr>
              <a:r>
                <a:rPr lang="id-ID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Memahami pertimbangan teknis jalan cepat.</a:t>
              </a:r>
            </a:p>
            <a:p>
              <a:pPr marL="317365" indent="-317365" eaLnBrk="0" hangingPunct="0">
                <a:spcBef>
                  <a:spcPts val="600"/>
                </a:spcBef>
                <a:buFont typeface="Wingdings" pitchFamily="2" charset="2"/>
                <a:buChar char="§"/>
              </a:pPr>
              <a:r>
                <a:rPr lang="id-ID" sz="16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Memahami peraturan perlombaan lari sambung/estapet, jalan cepat, dan lempar cakram.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0081260" y="3619149"/>
              <a:ext cx="9547860" cy="1110094"/>
            </a:xfrm>
            <a:prstGeom prst="rect">
              <a:avLst/>
            </a:prstGeom>
            <a:solidFill>
              <a:srgbClr val="0070C0"/>
            </a:solidFill>
          </p:spPr>
          <p:txBody>
            <a:bodyPr wrap="square" lIns="214226" tIns="107113" rIns="214226" bIns="107113">
              <a:spAutoFit/>
            </a:bodyPr>
            <a:lstStyle/>
            <a:p>
              <a:pPr eaLnBrk="0" hangingPunct="0"/>
              <a:r>
                <a:rPr lang="en-US" sz="1600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Tujuan</a:t>
              </a:r>
              <a:r>
                <a:rPr lang="en-US" sz="16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 </a:t>
              </a:r>
              <a:r>
                <a:rPr lang="en-US" sz="1600" b="1" dirty="0" err="1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pembelajaran</a:t>
              </a:r>
              <a:r>
                <a:rPr lang="en-US" sz="16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  <a:sym typeface="Arial" pitchFamily="34" charset="0"/>
                </a:rPr>
                <a:t>:</a:t>
              </a:r>
            </a:p>
          </p:txBody>
        </p:sp>
      </p:grpSp>
      <p:pic>
        <p:nvPicPr>
          <p:cNvPr id="10" name="Picture 9" descr="F:\vvv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152400" y="84070"/>
            <a:ext cx="7288695" cy="647153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214176" tIns="107087" rIns="214176" bIns="107087" rtlCol="0">
            <a:spAutoFit/>
          </a:bodyPr>
          <a:lstStyle/>
          <a:p>
            <a:r>
              <a:rPr lang="en-US" sz="2800" b="1" dirty="0" err="1" smtClean="0">
                <a:solidFill>
                  <a:srgbClr val="DA326E"/>
                </a:solidFill>
                <a:latin typeface="Arial" pitchFamily="34" charset="0"/>
                <a:cs typeface="Arial" pitchFamily="34" charset="0"/>
              </a:rPr>
              <a:t>Pelajaran</a:t>
            </a:r>
            <a:r>
              <a:rPr lang="en-US" sz="2800" b="1" dirty="0" smtClean="0">
                <a:solidFill>
                  <a:srgbClr val="DA326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id-ID" sz="2800" b="1" dirty="0" smtClean="0">
                <a:solidFill>
                  <a:srgbClr val="DA326E"/>
                </a:solidFill>
                <a:latin typeface="Arial" pitchFamily="34" charset="0"/>
                <a:cs typeface="Arial" pitchFamily="34" charset="0"/>
              </a:rPr>
              <a:t>3</a:t>
            </a:r>
            <a:endParaRPr lang="en-US" sz="2800" b="1" dirty="0">
              <a:solidFill>
                <a:srgbClr val="DA326E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-1194888" y="3740642"/>
            <a:ext cx="4133774" cy="46248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214176" tIns="107087" rIns="214176" bIns="107087" rtlCol="0">
            <a:spAutoFit/>
          </a:bodyPr>
          <a:lstStyle/>
          <a:p>
            <a:r>
              <a:rPr lang="en-US" sz="1600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Sumber</a:t>
            </a:r>
            <a:r>
              <a:rPr lang="en-US" sz="16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id-ID" sz="1600" i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Flickr.com/SpecialOCanada</a:t>
            </a:r>
            <a:endParaRPr lang="en-US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78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0" y="381000"/>
            <a:ext cx="48768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4. Peraturan Perlombaan Jalan Cepat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310185" y="12192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a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1" name="Right Arrow 10"/>
          <p:cNvSpPr/>
          <p:nvPr/>
        </p:nvSpPr>
        <p:spPr>
          <a:xfrm>
            <a:off x="2376985" y="131601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52800" y="1066800"/>
            <a:ext cx="5105400" cy="1042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Peraturannya menghendaki tidak terputusnya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kontak antara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kaki pejalan dengan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tanah.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356815" y="21336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b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4" name="Right Arrow 13"/>
          <p:cNvSpPr/>
          <p:nvPr/>
        </p:nvSpPr>
        <p:spPr>
          <a:xfrm>
            <a:off x="2423615" y="22653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338015" y="2133600"/>
            <a:ext cx="4510585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Lutut kaki penopang harus tetap lurus pada saat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fase menumpu.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362501" y="301111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c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7" name="Right Arrow 16"/>
          <p:cNvSpPr/>
          <p:nvPr/>
        </p:nvSpPr>
        <p:spPr>
          <a:xfrm>
            <a:off x="2429301" y="308731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345976" y="4958372"/>
            <a:ext cx="4655024" cy="8812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Pinggul usahakan agar posisinya tetap rendah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selama berjalan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hindari gerak ke samping yang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berlebihan.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1371600" y="3875458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d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9" name="Right Arrow 18"/>
          <p:cNvSpPr/>
          <p:nvPr/>
        </p:nvSpPr>
        <p:spPr>
          <a:xfrm>
            <a:off x="2438400" y="3951658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45976" y="3810000"/>
            <a:ext cx="4807424" cy="9965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Kaki harus bergerak sepanjang garis lurus, jangan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dibiarkan memotong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garis bayangan jalan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24367" y="2895600"/>
            <a:ext cx="4676633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Lengan dan bahu tidak harus diangkat terlalu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banyak selama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bergerak maju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371600" y="48768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e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3" name="Right Arrow 22"/>
          <p:cNvSpPr/>
          <p:nvPr/>
        </p:nvSpPr>
        <p:spPr>
          <a:xfrm>
            <a:off x="2438400" y="495300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5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4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0" y="259270"/>
            <a:ext cx="7467600" cy="593413"/>
          </a:xfrm>
          <a:prstGeom prst="homePlate">
            <a:avLst/>
          </a:prstGeom>
          <a:solidFill>
            <a:srgbClr val="DA326E"/>
          </a:solidFill>
          <a:ln>
            <a:solidFill>
              <a:srgbClr val="DA3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b="1" dirty="0" smtClean="0">
                <a:latin typeface="Arial" pitchFamily="34" charset="0"/>
                <a:cs typeface="Arial" pitchFamily="34" charset="0"/>
              </a:rPr>
              <a:t>B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Aktivitas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Pembelajaran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id-ID" sz="2400" b="1" dirty="0" smtClean="0">
                <a:latin typeface="Arial" pitchFamily="34" charset="0"/>
                <a:cs typeface="Arial" pitchFamily="34" charset="0"/>
              </a:rPr>
              <a:t>Lari Sambung/Estafet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Cloud Callout 19"/>
          <p:cNvSpPr/>
          <p:nvPr/>
        </p:nvSpPr>
        <p:spPr>
          <a:xfrm>
            <a:off x="4343400" y="1704355"/>
            <a:ext cx="3886200" cy="3629644"/>
          </a:xfrm>
          <a:prstGeom prst="cloudCallout">
            <a:avLst>
              <a:gd name="adj1" fmla="val -89076"/>
              <a:gd name="adj2" fmla="val 8913"/>
            </a:avLst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Lari sambung atau lari estafet adalah salah satu lomba lari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pada perlombaan atletik yang dilaksanakan secara bergantian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atau 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beranting. 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thinker-28741_128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1" y="1704355"/>
            <a:ext cx="3352800" cy="4498516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0" y="990600"/>
            <a:ext cx="43434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1. Hakikat Lari Sambung/Estafet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6203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0" y="762000"/>
            <a:ext cx="48006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2. Perlombaan Lari Sambung/Estapet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854" y="1371600"/>
            <a:ext cx="82157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Kemampuan-kemampuan yang harus dimiliki pelari sambung/estapet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636" y="18288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Pelari pertama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095439" y="254701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10" name="Right Arrow 9"/>
          <p:cNvSpPr/>
          <p:nvPr/>
        </p:nvSpPr>
        <p:spPr>
          <a:xfrm>
            <a:off x="2162239" y="2643834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138054" y="2394619"/>
            <a:ext cx="5105400" cy="1042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Mempunyai kemampuan start yang baik dan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dapat melakukan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lari dengan baik di tikungan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142069" y="40386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3" name="Right Arrow 12"/>
          <p:cNvSpPr/>
          <p:nvPr/>
        </p:nvSpPr>
        <p:spPr>
          <a:xfrm>
            <a:off x="2208869" y="41703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23269" y="3874839"/>
            <a:ext cx="4649131" cy="12305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Mempunyai kemampuan lari dengan kecepatan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yang tinggi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tetapi daya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tahannya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kurang jika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dibandingkan pelari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lainnya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95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855" y="12954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Pelari kedua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74658" y="201361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8" name="Right Arrow 7"/>
          <p:cNvSpPr/>
          <p:nvPr/>
        </p:nvSpPr>
        <p:spPr>
          <a:xfrm>
            <a:off x="2141458" y="2110434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17273" y="1861219"/>
            <a:ext cx="5105400" cy="1042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Terampil dan bertanggung jawab sebab mempunyai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tugas ganda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yaitu sebagai penerima dan pemberi tongkat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21288" y="3211761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1" name="Right Arrow 10"/>
          <p:cNvSpPr/>
          <p:nvPr/>
        </p:nvSpPr>
        <p:spPr>
          <a:xfrm>
            <a:off x="2188088" y="3343546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02488" y="3048000"/>
            <a:ext cx="4649131" cy="12305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Mempunyai daya tahan yang baik karena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harus menempuh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jarak 120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m-130 m.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121288" y="4442322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3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4" name="Right Arrow 13"/>
          <p:cNvSpPr/>
          <p:nvPr/>
        </p:nvSpPr>
        <p:spPr>
          <a:xfrm>
            <a:off x="2188088" y="4574107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102488" y="4278561"/>
            <a:ext cx="4649131" cy="12305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Pelari kedua dipilih dan pelari yang kurang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memiliki kemampuan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tikungan.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584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855" y="1066800"/>
            <a:ext cx="22721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Pelari ketiga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loud Callout 6"/>
          <p:cNvSpPr/>
          <p:nvPr/>
        </p:nvSpPr>
        <p:spPr>
          <a:xfrm>
            <a:off x="4724400" y="609600"/>
            <a:ext cx="4114800" cy="4876800"/>
          </a:xfrm>
          <a:prstGeom prst="cloudCallout">
            <a:avLst>
              <a:gd name="adj1" fmla="val -97126"/>
              <a:gd name="adj2" fmla="val 11908"/>
            </a:avLst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Pelari yang mempunyai kemampuan di tikungan dengan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baik, memiliki daya tahan yang baik, dan memiliki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tanggung jawab yang besar karena harus menerima dan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memberikan 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tongkat.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thinker-28741_128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" y="1704355"/>
            <a:ext cx="3352800" cy="449851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05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782" y="1524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Pelari keempat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81585" y="224221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8" name="Right Arrow 7"/>
          <p:cNvSpPr/>
          <p:nvPr/>
        </p:nvSpPr>
        <p:spPr>
          <a:xfrm>
            <a:off x="2148385" y="2339034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24200" y="2089819"/>
            <a:ext cx="5105400" cy="1042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Pelari yang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tercepat.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43000" y="3509545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1" name="Right Arrow 10"/>
          <p:cNvSpPr/>
          <p:nvPr/>
        </p:nvSpPr>
        <p:spPr>
          <a:xfrm>
            <a:off x="2209800" y="364133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24200" y="3345784"/>
            <a:ext cx="4649131" cy="12305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Pelari yang mempunyai semangat tinggi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karena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sebagai </a:t>
            </a:r>
            <a:r>
              <a:rPr lang="sv-SE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penentu kalah atau menang dan regunya.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414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0" y="762000"/>
            <a:ext cx="60960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3. Peraturan perlombaan Lari Sambung/Estafet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81585" y="1798924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a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8" name="Right Arrow 7"/>
          <p:cNvSpPr/>
          <p:nvPr/>
        </p:nvSpPr>
        <p:spPr>
          <a:xfrm>
            <a:off x="2148385" y="189573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24200" y="1646524"/>
            <a:ext cx="5105400" cy="10426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Tongkat estafet memiliki rongga dengan panjang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28–30 </a:t>
            </a:r>
            <a:r>
              <a:rPr lang="nl-NL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</a:t>
            </a:r>
            <a:r>
              <a:rPr lang="nl-NL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berat 50 </a:t>
            </a:r>
            <a:r>
              <a:rPr lang="nl-NL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g, </a:t>
            </a:r>
            <a:r>
              <a:rPr lang="nl-NL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 bergaris tengah 38 mm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28215" y="2713324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/>
              <a:t>b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1" name="Right Arrow 10"/>
          <p:cNvSpPr/>
          <p:nvPr/>
        </p:nvSpPr>
        <p:spPr>
          <a:xfrm>
            <a:off x="2195015" y="284510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09415" y="2713324"/>
            <a:ext cx="4948451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Panjang lintasan pergantian tongkat estafet adalah 20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 dengan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lebar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1,20 m.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133901" y="370691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c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4" name="Right Arrow 13"/>
          <p:cNvSpPr/>
          <p:nvPr/>
        </p:nvSpPr>
        <p:spPr>
          <a:xfrm>
            <a:off x="2200701" y="378311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143000" y="4909387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d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6" name="Right Arrow 15"/>
          <p:cNvSpPr/>
          <p:nvPr/>
        </p:nvSpPr>
        <p:spPr>
          <a:xfrm>
            <a:off x="2209800" y="4985587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116342" y="4794610"/>
            <a:ext cx="4807424" cy="9965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Tongkat yang terjatuh diambil oleh pelari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yang menjatuhkannya.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095767" y="3475323"/>
            <a:ext cx="4676633" cy="1350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Setiap pelari harus tetap tinggal di jalur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lintasannya masing-masing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meskipun tongkat sudah diberikan kepada</a:t>
            </a:r>
          </a:p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pelari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berikutnya.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703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0" y="259270"/>
            <a:ext cx="6629400" cy="593413"/>
          </a:xfrm>
          <a:prstGeom prst="homePlate">
            <a:avLst/>
          </a:prstGeom>
          <a:solidFill>
            <a:srgbClr val="DA326E"/>
          </a:solidFill>
          <a:ln>
            <a:solidFill>
              <a:srgbClr val="DA3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b="1" dirty="0" smtClean="0">
                <a:latin typeface="Arial" pitchFamily="34" charset="0"/>
                <a:cs typeface="Arial" pitchFamily="34" charset="0"/>
              </a:rPr>
              <a:t>C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Aktivitas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Pembelajaran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id-ID" sz="2400" b="1" dirty="0" smtClean="0">
                <a:latin typeface="Arial" pitchFamily="34" charset="0"/>
                <a:cs typeface="Arial" pitchFamily="34" charset="0"/>
              </a:rPr>
              <a:t>Lompat Jangkit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loud Callout 6"/>
          <p:cNvSpPr/>
          <p:nvPr/>
        </p:nvSpPr>
        <p:spPr>
          <a:xfrm>
            <a:off x="4291446" y="1229591"/>
            <a:ext cx="3709554" cy="4317141"/>
          </a:xfrm>
          <a:prstGeom prst="cloudCallout">
            <a:avLst>
              <a:gd name="adj1" fmla="val -89076"/>
              <a:gd name="adj2" fmla="val 8913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Lompat jangkit adalah salah satu nomor yang cukup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kompleks dalam cabang olahraga atletik. Lompatan ini diawali</a:t>
            </a:r>
          </a:p>
          <a:p>
            <a:pPr algn="ctr"/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dengan awalan lari dan tolakan seperti dalam lompat jauh.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thinker-28741_128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" y="1704355"/>
            <a:ext cx="3352800" cy="4498516"/>
          </a:xfrm>
          <a:prstGeom prst="rect">
            <a:avLst/>
          </a:prstGeom>
          <a:ln>
            <a:noFill/>
          </a:ln>
        </p:spPr>
      </p:pic>
      <p:sp>
        <p:nvSpPr>
          <p:cNvPr id="9" name="Rounded Rectangle 8"/>
          <p:cNvSpPr/>
          <p:nvPr/>
        </p:nvSpPr>
        <p:spPr>
          <a:xfrm>
            <a:off x="0" y="990600"/>
            <a:ext cx="3429001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1. Hakikat Lompat Jangkit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61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143000"/>
            <a:ext cx="7677557" cy="197609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33400" y="3549722"/>
            <a:ext cx="8077200" cy="21801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Hop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adalah lompatan yang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dilakukan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 satu kaki dan</a:t>
            </a:r>
          </a:p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mendarat dengan kaki yang sama dengan kaki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tolak.</a:t>
            </a:r>
            <a:r>
              <a:rPr lang="id-ID" sz="200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  <a:endParaRPr lang="id-ID" sz="2000" dirty="0" smtClean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r>
              <a:rPr lang="id-ID" sz="20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dapat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diartikan sebagai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langkah, yaitu lompatan yang dilakukan dengan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satu kaki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 mendarat dengan satu kaki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lainnya, sedangkan </a:t>
            </a:r>
            <a:r>
              <a:rPr lang="id-ID" sz="2000" i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Jump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berarti melompat, yaitu peristiwa lompatan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yang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dilakukan </a:t>
            </a:r>
            <a:r>
              <a:rPr lang="sv-SE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 satu kaki dan mendarat dengan dua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kaki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9201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0" y="685800"/>
            <a:ext cx="50292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2. Keterampilan Gerak Lompat Jangkit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2" y="12192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Gerak awalan/ancang-ancang (</a:t>
            </a:r>
            <a:r>
              <a:rPr lang="id-ID" sz="20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approach run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05000"/>
            <a:ext cx="7670132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12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Pentagon 7"/>
          <p:cNvSpPr/>
          <p:nvPr/>
        </p:nvSpPr>
        <p:spPr>
          <a:xfrm>
            <a:off x="0" y="259270"/>
            <a:ext cx="5867400" cy="593413"/>
          </a:xfrm>
          <a:prstGeom prst="homePlate">
            <a:avLst/>
          </a:prstGeom>
          <a:solidFill>
            <a:srgbClr val="DA326E"/>
          </a:solidFill>
          <a:ln>
            <a:solidFill>
              <a:srgbClr val="DA3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 smtClean="0">
                <a:latin typeface="Arial" pitchFamily="34" charset="0"/>
                <a:cs typeface="Arial" pitchFamily="34" charset="0"/>
              </a:rPr>
              <a:t>A.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Aktivitas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Pembelajaran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J</a:t>
            </a:r>
            <a:r>
              <a:rPr lang="id-ID" sz="2400" b="1" dirty="0" smtClean="0">
                <a:latin typeface="Arial" pitchFamily="34" charset="0"/>
                <a:cs typeface="Arial" pitchFamily="34" charset="0"/>
              </a:rPr>
              <a:t>alan Cepat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Cloud Callout 19"/>
          <p:cNvSpPr/>
          <p:nvPr/>
        </p:nvSpPr>
        <p:spPr>
          <a:xfrm>
            <a:off x="4343400" y="1016858"/>
            <a:ext cx="4419600" cy="4317141"/>
          </a:xfrm>
          <a:prstGeom prst="cloudCallout">
            <a:avLst>
              <a:gd name="adj1" fmla="val -86719"/>
              <a:gd name="adj2" fmla="val 12186"/>
            </a:avLst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Jalan cepat adalah gerak maju dengan melangkahkan</a:t>
            </a:r>
          </a:p>
          <a:p>
            <a:pPr algn="ctr"/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kaki tanpa adanya hubungan terputus dengan tanah. Saat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melangkah, kaki depan harus menyentuh tanah terlebih dahulu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sebelum menapaki tanah</a:t>
            </a:r>
            <a:r>
              <a:rPr lang="fi-FI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Picture 20" descr="thinker-28741_128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1" y="1704355"/>
            <a:ext cx="3352800" cy="4498516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0" y="990600"/>
            <a:ext cx="29718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1. Hakikat Jalan Cepat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244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2192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Gerak tolakan pada saat berjingkat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762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Gerak tolakan (</a:t>
            </a:r>
            <a:r>
              <a:rPr lang="id-ID" sz="2000" i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take-off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836" y="1676400"/>
            <a:ext cx="4986528" cy="435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143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Gerak tolakan pada saat melangkah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807825"/>
            <a:ext cx="8991600" cy="329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63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417411"/>
            <a:ext cx="5573268" cy="5118912"/>
          </a:xfrm>
          <a:prstGeom prst="rect">
            <a:avLst/>
          </a:prstGeom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8382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Gerak tolakan pada saat melompat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963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2" y="1143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Gerak mendarat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676400"/>
            <a:ext cx="6182868" cy="422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72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7284949" cy="4578927"/>
          </a:xfrm>
          <a:prstGeom prst="rect">
            <a:avLst/>
          </a:prstGeom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6200" y="762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Gerak keseluruhan lompat jangkit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29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0" y="533400"/>
            <a:ext cx="73914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3. Hal-Hal yang Harus Diperhatikan dalam Lompat Jangkit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27" y="1143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Hal-hal yang harus dihindari/dijauhi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19200" y="16581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10" name="Right Arrow 9"/>
          <p:cNvSpPr/>
          <p:nvPr/>
        </p:nvSpPr>
        <p:spPr>
          <a:xfrm>
            <a:off x="2224585" y="17549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144258" y="1676400"/>
            <a:ext cx="5105400" cy="6657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Mendarat pada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tumit.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204415" y="25725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3" name="Right Arrow 12"/>
          <p:cNvSpPr/>
          <p:nvPr/>
        </p:nvSpPr>
        <p:spPr>
          <a:xfrm>
            <a:off x="2271215" y="270435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85615" y="2514600"/>
            <a:ext cx="4948451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 condong terlalu jauh ke depan.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210101" y="34869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3.</a:t>
            </a:r>
            <a:endParaRPr lang="en-US" sz="2400" b="1" dirty="0"/>
          </a:p>
        </p:txBody>
      </p:sp>
      <p:sp>
        <p:nvSpPr>
          <p:cNvPr id="16" name="Right Arrow 15"/>
          <p:cNvSpPr/>
          <p:nvPr/>
        </p:nvSpPr>
        <p:spPr>
          <a:xfrm>
            <a:off x="2276901" y="356317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225197" y="4429494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4.</a:t>
            </a:r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3120219" y="5261156"/>
            <a:ext cx="4807424" cy="800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Ketidakseimbangan badan ke samping.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2291997" y="4505694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198539" y="4314717"/>
            <a:ext cx="4807424" cy="800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Gerakan badan yang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pendek, mendadak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 menyilang tubuh.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185615" y="3415569"/>
            <a:ext cx="4676633" cy="7602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Mendarat dengan penuh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ketegangan.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225197" y="5361216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5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2" name="Right Arrow 21"/>
          <p:cNvSpPr/>
          <p:nvPr/>
        </p:nvSpPr>
        <p:spPr>
          <a:xfrm>
            <a:off x="2291997" y="5437416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92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27" y="762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Hal-hal yang harus dilakukan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19200" y="13533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10" name="Right Arrow 9"/>
          <p:cNvSpPr/>
          <p:nvPr/>
        </p:nvSpPr>
        <p:spPr>
          <a:xfrm>
            <a:off x="2224585" y="14501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144258" y="1371600"/>
            <a:ext cx="5105400" cy="6657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Mendarat dengan seluruh telapak kaki.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204415" y="22677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3" name="Right Arrow 12"/>
          <p:cNvSpPr/>
          <p:nvPr/>
        </p:nvSpPr>
        <p:spPr>
          <a:xfrm>
            <a:off x="2271215" y="239955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185615" y="2209800"/>
            <a:ext cx="4948451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Usahakan badan senantiasa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tegak.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210101" y="318217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3.</a:t>
            </a:r>
            <a:endParaRPr lang="en-US" sz="2400" b="1" dirty="0"/>
          </a:p>
        </p:txBody>
      </p:sp>
      <p:sp>
        <p:nvSpPr>
          <p:cNvPr id="16" name="Right Arrow 15"/>
          <p:cNvSpPr/>
          <p:nvPr/>
        </p:nvSpPr>
        <p:spPr>
          <a:xfrm>
            <a:off x="2276901" y="325837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225197" y="4124694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4.</a:t>
            </a:r>
            <a:endParaRPr lang="en-US" sz="2400" b="1" dirty="0"/>
          </a:p>
        </p:txBody>
      </p:sp>
      <p:sp>
        <p:nvSpPr>
          <p:cNvPr id="23" name="Rectangle 22"/>
          <p:cNvSpPr/>
          <p:nvPr/>
        </p:nvSpPr>
        <p:spPr>
          <a:xfrm>
            <a:off x="3185615" y="4999027"/>
            <a:ext cx="4807424" cy="800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Mencapai gerak yang seimbang dalam lompatan.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2291997" y="4200894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198539" y="4009917"/>
            <a:ext cx="4807424" cy="8005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Mencapai gerak lengan yang luas, tetapi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tetap terkoordinasi.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185615" y="3110769"/>
            <a:ext cx="4676633" cy="7602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Buatlah pendaratan yang aktif.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225197" y="5056416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5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2" name="Right Arrow 21"/>
          <p:cNvSpPr/>
          <p:nvPr/>
        </p:nvSpPr>
        <p:spPr>
          <a:xfrm>
            <a:off x="2291997" y="5132616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8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0" y="259270"/>
            <a:ext cx="6629400" cy="593413"/>
          </a:xfrm>
          <a:prstGeom prst="homePlate">
            <a:avLst/>
          </a:prstGeom>
          <a:solidFill>
            <a:srgbClr val="DA326E"/>
          </a:solidFill>
          <a:ln>
            <a:solidFill>
              <a:srgbClr val="DA3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b="1" dirty="0" smtClean="0">
                <a:latin typeface="Arial" pitchFamily="34" charset="0"/>
                <a:cs typeface="Arial" pitchFamily="34" charset="0"/>
              </a:rPr>
              <a:t>D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.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Aktivitas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sz="2400" b="1" dirty="0" err="1" smtClean="0">
                <a:latin typeface="Arial" pitchFamily="34" charset="0"/>
                <a:cs typeface="Arial" pitchFamily="34" charset="0"/>
              </a:rPr>
              <a:t>Pembelajaran</a:t>
            </a:r>
            <a:r>
              <a:rPr lang="en-US" sz="2400" b="1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id-ID" sz="2400" b="1" dirty="0" smtClean="0">
                <a:latin typeface="Arial" pitchFamily="34" charset="0"/>
                <a:cs typeface="Arial" pitchFamily="34" charset="0"/>
              </a:rPr>
              <a:t>Lempar Cakram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loud Callout 6"/>
          <p:cNvSpPr/>
          <p:nvPr/>
        </p:nvSpPr>
        <p:spPr>
          <a:xfrm>
            <a:off x="4469823" y="1188273"/>
            <a:ext cx="4319154" cy="4343400"/>
          </a:xfrm>
          <a:prstGeom prst="cloudCallout">
            <a:avLst>
              <a:gd name="adj1" fmla="val -89397"/>
              <a:gd name="adj2" fmla="val 4767"/>
            </a:avLst>
          </a:prstGeom>
          <a:solidFill>
            <a:srgbClr val="DA326E"/>
          </a:solidFill>
          <a:ln>
            <a:solidFill>
              <a:srgbClr val="DA326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 dirty="0" smtClean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Lempar cakram adalah salah satu nomor lempar 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dalam cabang </a:t>
            </a:r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atletik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Dalam suatu perlombaan atletik nomor lempar 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cakram, atlet </a:t>
            </a:r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yang dinyatakan juara adalah atlet yang mendapat</a:t>
            </a:r>
          </a:p>
          <a:p>
            <a:pPr algn="ctr"/>
            <a:r>
              <a:rPr lang="id-ID" sz="2000" dirty="0">
                <a:latin typeface="Arial" panose="020B0604020202020204" pitchFamily="34" charset="0"/>
                <a:cs typeface="Arial" panose="020B0604020202020204" pitchFamily="34" charset="0"/>
              </a:rPr>
              <a:t>lemparan </a:t>
            </a:r>
            <a:r>
              <a:rPr lang="id-ID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terjauh.</a:t>
            </a:r>
            <a:endParaRPr lang="en-US" sz="2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 descr="thinker-28741_128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1" y="1704355"/>
            <a:ext cx="3352800" cy="4498516"/>
          </a:xfrm>
          <a:prstGeom prst="rect">
            <a:avLst/>
          </a:prstGeom>
          <a:ln>
            <a:noFill/>
          </a:ln>
        </p:spPr>
      </p:pic>
      <p:sp>
        <p:nvSpPr>
          <p:cNvPr id="9" name="Rounded Rectangle 8"/>
          <p:cNvSpPr/>
          <p:nvPr/>
        </p:nvSpPr>
        <p:spPr>
          <a:xfrm>
            <a:off x="0" y="990600"/>
            <a:ext cx="3429001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1. Hakikat Lempar Cakram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59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0" y="838200"/>
            <a:ext cx="3429001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2. Gerak Lempar Cakram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4478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Gerak memegang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199142" y="22098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9" name="Right Arrow 8"/>
          <p:cNvSpPr/>
          <p:nvPr/>
        </p:nvSpPr>
        <p:spPr>
          <a:xfrm>
            <a:off x="2204527" y="230661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180342" y="1933076"/>
            <a:ext cx="5105400" cy="1416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Cakram dipegang dengan disangga oleh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jari-jari tangan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 menekuk ruas pertama/paling ujung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pada tiap-tiap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jari (kecuali ibu jari).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184357" y="3502188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2" name="Right Arrow 11"/>
          <p:cNvSpPr/>
          <p:nvPr/>
        </p:nvSpPr>
        <p:spPr>
          <a:xfrm>
            <a:off x="2251157" y="3633973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165557" y="3444218"/>
            <a:ext cx="4948451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Jarak antara yang satu dengan jari lainnya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agak renggang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190043" y="4492788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3.</a:t>
            </a:r>
            <a:endParaRPr lang="en-US" sz="2400" b="1" dirty="0"/>
          </a:p>
        </p:txBody>
      </p:sp>
      <p:sp>
        <p:nvSpPr>
          <p:cNvPr id="15" name="Right Arrow 14"/>
          <p:cNvSpPr/>
          <p:nvPr/>
        </p:nvSpPr>
        <p:spPr>
          <a:xfrm>
            <a:off x="2256843" y="4568988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165557" y="4421387"/>
            <a:ext cx="4676633" cy="7602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Jarak antara yang satu dengan jari lainnya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agak renggang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623455"/>
            <a:ext cx="6319685" cy="471054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855" y="762000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Gerak awalan 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5223" y="2978727"/>
            <a:ext cx="3166177" cy="1881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Selain gaya menyamping, gaya lain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dalam lempar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cakram adalah gaya melempar dengan awalan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memutar, yaitu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berputar 1,5 putaran.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15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592" y="1447800"/>
            <a:ext cx="55080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a. Perlombaan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jalan cepat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pada lintasan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lurus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0" y="838200"/>
            <a:ext cx="35814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2. Perlombaan Jalan Cepat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 descr="C:\Users\P2020\Desktop\PPT Penjas XII K13N\Penjas blm lengkap\Pelajaran 3\Ilustrasi Hal 111a.tif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92" y="599647"/>
            <a:ext cx="8937008" cy="6508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3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90255"/>
            <a:ext cx="8686800" cy="3771671"/>
          </a:xfrm>
          <a:prstGeom prst="rect">
            <a:avLst/>
          </a:prstGeom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855" y="762000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Gerak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855" y="1219200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1) Persiapan awal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899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3855" y="1219200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Gerak awal berputar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55" y="1981200"/>
            <a:ext cx="9144000" cy="298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83327"/>
            <a:ext cx="8229600" cy="4208647"/>
          </a:xfrm>
          <a:prstGeom prst="rect">
            <a:avLst/>
          </a:prstGeom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979655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Gerak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78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219200"/>
            <a:ext cx="4572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Gerak pertama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855" y="762000"/>
            <a:ext cx="4100945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Gerak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562" y="1828800"/>
            <a:ext cx="6246876" cy="40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971217"/>
            <a:ext cx="4572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2) Gerak kedua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716340"/>
            <a:ext cx="7239000" cy="413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4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001420"/>
            <a:ext cx="4572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Gerak ketiga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76400"/>
            <a:ext cx="7010400" cy="401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3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564" y="913975"/>
            <a:ext cx="4572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4) Gerak keempat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370097"/>
            <a:ext cx="5096256" cy="476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63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23" y="914401"/>
            <a:ext cx="7950977" cy="5791200"/>
          </a:xfrm>
          <a:prstGeom prst="rect">
            <a:avLst/>
          </a:prstGeom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8600" y="1210973"/>
            <a:ext cx="45720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5) Gerak kelima melempar cakram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36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0" y="838200"/>
            <a:ext cx="53340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3. Peraturan Perlombaan Lempar Cakram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00100" y="1876924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 smtClean="0"/>
              <a:t>a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9" name="Right Arrow 8"/>
          <p:cNvSpPr/>
          <p:nvPr/>
        </p:nvSpPr>
        <p:spPr>
          <a:xfrm>
            <a:off x="1805485" y="197373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781300" y="1600200"/>
            <a:ext cx="5105400" cy="14161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Lapangan berbentuk lingkaran berdiameter 2,50 m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garis </a:t>
            </a:r>
            <a:r>
              <a:rPr lang="sv-SE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batas lemparan di sebelah kiri dan kanan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berukuran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75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cm.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86245" y="3477253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/>
              <a:t>b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12" name="Right Arrow 11"/>
          <p:cNvSpPr/>
          <p:nvPr/>
        </p:nvSpPr>
        <p:spPr>
          <a:xfrm>
            <a:off x="1853045" y="3609038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767445" y="3419283"/>
            <a:ext cx="4948451" cy="10485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Cakram berb</a:t>
            </a:r>
            <a:r>
              <a:rPr lang="nl-NL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entuk </a:t>
            </a:r>
            <a:r>
              <a:rPr lang="nl-NL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cakram bulat dan </a:t>
            </a:r>
            <a:r>
              <a:rPr lang="nl-NL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pipih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Berat cakram untuk putra 2 kg dan putri 1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kg.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95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592" y="1295400"/>
            <a:ext cx="55080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b. Perlombaan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jalan cepat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pada tikungan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C:\Users\P2020\Desktop\PPT Penjas XII K13N\Penjas blm lengkap\Pelajaran 3\Ilustrasi Hal 111b.tif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5656" y="228600"/>
            <a:ext cx="9728499" cy="708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74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96188" y="685800"/>
            <a:ext cx="6357012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c. Perlombaan </a:t>
            </a:r>
            <a:r>
              <a:rPr lang="id-ID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jalan cepat </a:t>
            </a:r>
            <a:r>
              <a:rPr lang="id-ID" sz="20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menempuh jarak 400 m</a:t>
            </a:r>
            <a:endParaRPr lang="en-US" sz="2000" b="1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2" y="3429000"/>
            <a:ext cx="2286002" cy="6962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Gerakan langkah jalan cepat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558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28900" y="5154247"/>
            <a:ext cx="3619500" cy="696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Gerak memasuki garis finis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 descr="C:\Users\P2020\Desktop\PPT Penjas XII K13N\Penjas blm lengkap\Pelajaran 3\Ilustrasi Hal 113b.tif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0286" y="76200"/>
            <a:ext cx="9937761" cy="723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607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301" y="922405"/>
            <a:ext cx="59652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d. Perlombaan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jalan cepat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menempuh jarak 800 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74392" y="2492381"/>
            <a:ext cx="2917208" cy="24606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Perlombaan jalan cepat menempuh jarak 800 m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dilakukan dengan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kecepatan maksimal dengan pengulangan antara 6−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 </a:t>
            </a:r>
            <a:r>
              <a:rPr lang="fi-FI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kali </a:t>
            </a:r>
            <a:r>
              <a:rPr lang="fi-FI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dengan istirahat atau pemulihan antara 3−4 menit.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17" y="1778189"/>
            <a:ext cx="5383583" cy="36946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16200000">
            <a:off x="-1753341" y="3359644"/>
            <a:ext cx="4133774" cy="46248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214176" tIns="107087" rIns="214176" bIns="107087" rtlCol="0">
            <a:spAutoFit/>
          </a:bodyPr>
          <a:lstStyle/>
          <a:p>
            <a:r>
              <a:rPr lang="en-US" sz="1600" dirty="0" err="1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Sumber</a:t>
            </a:r>
            <a:r>
              <a:rPr lang="en-US" sz="16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: </a:t>
            </a:r>
            <a:r>
              <a:rPr lang="id-ID" sz="1600" i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Shutterstock.com</a:t>
            </a:r>
            <a:endParaRPr lang="en-US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761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592" y="10668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a. Hal-hal yang perlu dihindari dalam jalan cepat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0" y="457200"/>
            <a:ext cx="4648200" cy="533400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b="1" dirty="0" smtClean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3. Pertimbangan Teknis Jalan Cepat</a:t>
            </a:r>
            <a:endParaRPr lang="en-US" sz="2000" b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310185" y="1660135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11" name="Right Arrow 10"/>
          <p:cNvSpPr/>
          <p:nvPr/>
        </p:nvSpPr>
        <p:spPr>
          <a:xfrm>
            <a:off x="2376985" y="175695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76600" y="1600200"/>
            <a:ext cx="5105400" cy="8140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Hilang kontak dengan tanah (terlepas dari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permukaan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tanah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 ada saat melayang).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356815" y="25146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4" name="Right Arrow 13"/>
          <p:cNvSpPr/>
          <p:nvPr/>
        </p:nvSpPr>
        <p:spPr>
          <a:xfrm>
            <a:off x="2423615" y="26463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338015" y="2514600"/>
            <a:ext cx="4510585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 terlalu condong ke depan atau tertinggal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 belakang.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1362501" y="339211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3.</a:t>
            </a:r>
            <a:endParaRPr lang="en-US" sz="2400" b="1" dirty="0"/>
          </a:p>
        </p:txBody>
      </p:sp>
      <p:sp>
        <p:nvSpPr>
          <p:cNvPr id="17" name="Right Arrow 16"/>
          <p:cNvSpPr/>
          <p:nvPr/>
        </p:nvSpPr>
        <p:spPr>
          <a:xfrm>
            <a:off x="2429301" y="346831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1371600" y="426182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4.</a:t>
            </a:r>
            <a:endParaRPr lang="en-US" sz="2400" b="1" dirty="0"/>
          </a:p>
        </p:txBody>
      </p:sp>
      <p:sp>
        <p:nvSpPr>
          <p:cNvPr id="19" name="Right Arrow 18"/>
          <p:cNvSpPr/>
          <p:nvPr/>
        </p:nvSpPr>
        <p:spPr>
          <a:xfrm>
            <a:off x="2438400" y="433802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345976" y="4196372"/>
            <a:ext cx="4807424" cy="832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Mendorong titik gravitasi menurut jalur yang zig-zag.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24367" y="3276600"/>
            <a:ext cx="4676633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Menarik atau menurunkan titik pusat gravitasi </a:t>
            </a:r>
            <a:r>
              <a:rPr lang="sv-SE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badan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371600" y="510002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/>
              <a:t>5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3" name="Right Arrow 22"/>
          <p:cNvSpPr/>
          <p:nvPr/>
        </p:nvSpPr>
        <p:spPr>
          <a:xfrm>
            <a:off x="2438400" y="517622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345976" y="5034572"/>
            <a:ext cx="4807424" cy="832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Langkah terlalu pendek.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96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3367584" y="4729772"/>
            <a:ext cx="4807424" cy="10276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Lakukan daya dorong yang penuh, gunakan gerak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lengan yang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mudah dan gerakkan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pinggang.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 descr="F:\vv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0"/>
            <a:ext cx="9144001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81200" y="6367046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Pendidikan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Jasmani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Olahraga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,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dan</a:t>
            </a:r>
            <a:r>
              <a:rPr 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 err="1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Kesehatan</a:t>
            </a:r>
            <a:endParaRPr 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6200" y="762000"/>
            <a:ext cx="6193808" cy="457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Hal-hal yang perlu diutamakan dalam jalan cepat</a:t>
            </a:r>
            <a:endParaRPr lang="en-US" sz="2000" i="1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331793" y="1355335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1.</a:t>
            </a:r>
            <a:endParaRPr lang="en-US" sz="2400" b="1" dirty="0"/>
          </a:p>
        </p:txBody>
      </p:sp>
      <p:sp>
        <p:nvSpPr>
          <p:cNvPr id="9" name="Right Arrow 8"/>
          <p:cNvSpPr/>
          <p:nvPr/>
        </p:nvSpPr>
        <p:spPr>
          <a:xfrm>
            <a:off x="2398593" y="145215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98208" y="1295400"/>
            <a:ext cx="4419600" cy="8140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i-FI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Lutut tetap lurus pada saat melakukan fase tumpuan </a:t>
            </a:r>
            <a:r>
              <a:rPr lang="fi-FI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kaki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378423" y="220980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2.</a:t>
            </a:r>
            <a:endParaRPr lang="en-US" sz="2400" b="1" dirty="0"/>
          </a:p>
        </p:txBody>
      </p:sp>
      <p:sp>
        <p:nvSpPr>
          <p:cNvPr id="12" name="Right Arrow 11"/>
          <p:cNvSpPr/>
          <p:nvPr/>
        </p:nvSpPr>
        <p:spPr>
          <a:xfrm>
            <a:off x="2445223" y="2341585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59623" y="2209800"/>
            <a:ext cx="4510585" cy="773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Perkuatlah otot-otot belakang atau punggung dan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otot-otot daerah </a:t>
            </a:r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perut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384109" y="3087310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3.</a:t>
            </a:r>
            <a:endParaRPr lang="en-US" sz="2400" b="1" dirty="0"/>
          </a:p>
        </p:txBody>
      </p:sp>
      <p:sp>
        <p:nvSpPr>
          <p:cNvPr id="15" name="Right Arrow 14"/>
          <p:cNvSpPr/>
          <p:nvPr/>
        </p:nvSpPr>
        <p:spPr>
          <a:xfrm>
            <a:off x="2450909" y="3163510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393208" y="395702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4.</a:t>
            </a:r>
            <a:endParaRPr lang="en-US" sz="2400" b="1" dirty="0"/>
          </a:p>
        </p:txBody>
      </p:sp>
      <p:sp>
        <p:nvSpPr>
          <p:cNvPr id="17" name="Right Arrow 16"/>
          <p:cNvSpPr/>
          <p:nvPr/>
        </p:nvSpPr>
        <p:spPr>
          <a:xfrm>
            <a:off x="2460008" y="403322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367584" y="3891572"/>
            <a:ext cx="4350224" cy="8328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Gerakkan kaki pada garis lurus atau di atas garis lurus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45975" y="2971800"/>
            <a:ext cx="4676633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Cegah badan dan lengan diangkat terlalu </a:t>
            </a:r>
            <a:r>
              <a:rPr lang="id-ID" sz="2000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tinggi.</a:t>
            </a:r>
            <a:endParaRPr lang="en-US" sz="2000" dirty="0">
              <a:solidFill>
                <a:srgbClr val="0070C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393208" y="4795229"/>
            <a:ext cx="685800" cy="6858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2400" b="1" dirty="0"/>
              <a:t>5</a:t>
            </a:r>
            <a:r>
              <a:rPr lang="en-US" sz="2400" b="1" dirty="0" smtClean="0"/>
              <a:t>.</a:t>
            </a:r>
            <a:endParaRPr lang="en-US" sz="2400" b="1" dirty="0"/>
          </a:p>
        </p:txBody>
      </p:sp>
      <p:sp>
        <p:nvSpPr>
          <p:cNvPr id="21" name="Right Arrow 20"/>
          <p:cNvSpPr/>
          <p:nvPr/>
        </p:nvSpPr>
        <p:spPr>
          <a:xfrm>
            <a:off x="2460008" y="4871429"/>
            <a:ext cx="609600" cy="457200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16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0"/>
                            </p:stCondLst>
                            <p:childTnLst>
                              <p:par>
                                <p:cTn id="4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4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5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0"/>
                            </p:stCondLst>
                            <p:childTnLst>
                              <p:par>
                                <p:cTn id="5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0"/>
                            </p:stCondLst>
                            <p:childTnLst>
                              <p:par>
                                <p:cTn id="61" presetID="4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5384</TotalTime>
  <Words>1415</Words>
  <Application>Microsoft Office PowerPoint</Application>
  <PresentationFormat>On-screen Show (4:3)</PresentationFormat>
  <Paragraphs>212</Paragraphs>
  <Slides>38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EASYMEDIA</dc:creator>
  <cp:lastModifiedBy>Rifki Kurniawan</cp:lastModifiedBy>
  <cp:revision>197</cp:revision>
  <dcterms:created xsi:type="dcterms:W3CDTF">2016-09-29T06:00:43Z</dcterms:created>
  <dcterms:modified xsi:type="dcterms:W3CDTF">2017-09-08T08:10:31Z</dcterms:modified>
</cp:coreProperties>
</file>

<file path=docProps/thumbnail.jpeg>
</file>